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27"/>
  </p:notesMasterIdLst>
  <p:handoutMasterIdLst>
    <p:handoutMasterId r:id="rId28"/>
  </p:handoutMasterIdLst>
  <p:sldIdLst>
    <p:sldId id="292" r:id="rId2"/>
    <p:sldId id="295" r:id="rId3"/>
    <p:sldId id="261" r:id="rId4"/>
    <p:sldId id="296" r:id="rId5"/>
    <p:sldId id="298" r:id="rId6"/>
    <p:sldId id="299" r:id="rId7"/>
    <p:sldId id="300" r:id="rId8"/>
    <p:sldId id="297" r:id="rId9"/>
    <p:sldId id="262" r:id="rId10"/>
    <p:sldId id="304" r:id="rId11"/>
    <p:sldId id="305" r:id="rId12"/>
    <p:sldId id="306" r:id="rId13"/>
    <p:sldId id="307" r:id="rId14"/>
    <p:sldId id="308" r:id="rId15"/>
    <p:sldId id="302" r:id="rId16"/>
    <p:sldId id="310" r:id="rId17"/>
    <p:sldId id="311" r:id="rId18"/>
    <p:sldId id="312" r:id="rId19"/>
    <p:sldId id="313" r:id="rId20"/>
    <p:sldId id="314" r:id="rId21"/>
    <p:sldId id="315" r:id="rId22"/>
    <p:sldId id="317" r:id="rId23"/>
    <p:sldId id="309" r:id="rId24"/>
    <p:sldId id="318" r:id="rId25"/>
    <p:sldId id="279" r:id="rId26"/>
  </p:sldIdLst>
  <p:sldSz cx="9144000" cy="6858000" type="screen4x3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1" orient="horz" pos="2160">
          <p15:clr>
            <a:srgbClr val="A4A3A4"/>
          </p15:clr>
        </p15:guide>
        <p15:guide id="1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24242"/>
    <a:srgbClr val="84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38" autoAdjust="0"/>
    <p:restoredTop sz="96412" autoAdjust="0"/>
  </p:normalViewPr>
  <p:slideViewPr>
    <p:cSldViewPr snapToGrid="0" showGuides="1">
      <p:cViewPr varScale="1">
        <p:scale>
          <a:sx n="108" d="100"/>
          <a:sy n="108" d="100"/>
        </p:scale>
        <p:origin x="1872" y="19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2340" y="10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83D55-1D8E-47F0-8407-8CF902454C52}" type="datetimeFigureOut">
              <a:rPr lang="en-US" smtClean="0"/>
              <a:t>7/31/19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73952-53CB-4D8F-B858-71DE4FE97A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92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5454E-9E81-4C99-A91B-42C07507225A}" type="datetimeFigureOut">
              <a:rPr lang="en-US" smtClean="0"/>
              <a:t>7/31/19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37934-768C-4C37-BAD1-E522F3AEBA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75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655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840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157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39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59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651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7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640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57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095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32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42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247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45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15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227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80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68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32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99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77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8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821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73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0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EX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CB85C65-E012-498F-A0A2-9D49524AB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371772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gray">
          <a:xfrm>
            <a:off x="1" y="2"/>
            <a:ext cx="4773613" cy="63769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38493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 bwMode="gray">
          <a:xfrm>
            <a:off x="0" y="3483864"/>
            <a:ext cx="9144000" cy="2386584"/>
          </a:xfrm>
          <a:prstGeom prst="rect">
            <a:avLst/>
          </a:prstGeom>
          <a:solidFill>
            <a:srgbClr val="424242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6344" y="5138928"/>
            <a:ext cx="8211312" cy="621243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itchFamily="34" charset="0"/>
              <a:buNone/>
              <a:defRPr lang="en-US" sz="210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66344" y="457200"/>
            <a:ext cx="3355848" cy="22479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66344" y="3483864"/>
            <a:ext cx="8211312" cy="1472184"/>
          </a:xfrm>
        </p:spPr>
        <p:txBody>
          <a:bodyPr anchor="b" anchorCtr="0">
            <a:noAutofit/>
          </a:bodyPr>
          <a:lstStyle>
            <a:lvl1pPr>
              <a:defRPr sz="4000" b="0">
                <a:solidFill>
                  <a:srgbClr val="5EAEE0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344" y="6510528"/>
            <a:ext cx="468693" cy="2088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 descr="CONFIDENTIAL_TAG_0xFFEE">
            <a:extLst>
              <a:ext uri="{FF2B5EF4-FFF2-40B4-BE49-F238E27FC236}">
                <a16:creationId xmlns:a16="http://schemas.microsoft.com/office/drawing/2014/main" id="{DDDFCC63-7F7E-4941-8A8C-42A20F027FF9}"/>
              </a:ext>
            </a:extLst>
          </p:cNvPr>
          <p:cNvSpPr txBox="1"/>
          <p:nvPr userDrawn="1"/>
        </p:nvSpPr>
        <p:spPr>
          <a:xfrm>
            <a:off x="3291949" y="6539170"/>
            <a:ext cx="2558518" cy="177799"/>
          </a:xfrm>
          <a:prstGeom prst="rect">
            <a:avLst/>
          </a:prstGeom>
          <a:noFill/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DE8F052-DE5F-42CC-BE6B-8CEC5767035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9848" y="414338"/>
            <a:ext cx="2505831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FEE2BE-FE3E-4787-9764-7D26413A08B8}"/>
              </a:ext>
            </a:extLst>
          </p:cNvPr>
          <p:cNvSpPr txBox="1"/>
          <p:nvPr userDrawn="1"/>
        </p:nvSpPr>
        <p:spPr>
          <a:xfrm>
            <a:off x="714394" y="6444351"/>
            <a:ext cx="4708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This material is based upon work supported by NSF’s National Ecological Observatory Network which is a major facility fully funded by the National Science Foundation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A01D69-D1B5-0845-B6DA-81B0A16CF810}"/>
              </a:ext>
            </a:extLst>
          </p:cNvPr>
          <p:cNvSpPr/>
          <p:nvPr userDrawn="1"/>
        </p:nvSpPr>
        <p:spPr bwMode="auto">
          <a:xfrm>
            <a:off x="7616142" y="6452653"/>
            <a:ext cx="1527858" cy="34747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7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344" y="1481328"/>
            <a:ext cx="3950208" cy="338328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44" y="1892808"/>
            <a:ext cx="3950208" cy="4206240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27448" y="1481328"/>
            <a:ext cx="3950208" cy="338328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27448" y="1892808"/>
            <a:ext cx="3950208" cy="4206240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30503" y="6510528"/>
            <a:ext cx="1120689" cy="20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466344" y="6510528"/>
            <a:ext cx="468693" cy="2088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991597" y="6510528"/>
            <a:ext cx="2245379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13" name="TextBox 12" descr="CONFIDENTIAL_TAG_0xFFEE">
            <a:extLst>
              <a:ext uri="{FF2B5EF4-FFF2-40B4-BE49-F238E27FC236}">
                <a16:creationId xmlns:a16="http://schemas.microsoft.com/office/drawing/2014/main" id="{03B7912C-488D-4E6C-ABA3-1A52725E7BCB}"/>
              </a:ext>
            </a:extLst>
          </p:cNvPr>
          <p:cNvSpPr txBox="1"/>
          <p:nvPr userDrawn="1"/>
        </p:nvSpPr>
        <p:spPr>
          <a:xfrm>
            <a:off x="3291949" y="6539170"/>
            <a:ext cx="2558518" cy="177799"/>
          </a:xfrm>
          <a:prstGeom prst="rect">
            <a:avLst/>
          </a:prstGeom>
          <a:noFill/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196223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344" y="1481328"/>
            <a:ext cx="3950208" cy="373895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44" y="1901952"/>
            <a:ext cx="3950208" cy="466736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27448" y="1481328"/>
            <a:ext cx="3950208" cy="373895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27448" y="1901952"/>
            <a:ext cx="3950208" cy="466736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3"/>
          </p:nvPr>
        </p:nvSpPr>
        <p:spPr>
          <a:xfrm>
            <a:off x="466344" y="2377440"/>
            <a:ext cx="3950208" cy="3703320"/>
          </a:xfrm>
        </p:spPr>
        <p:txBody>
          <a:bodyPr anchor="t" anchorCtr="0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5" name="Chart Placeholder 14"/>
          <p:cNvSpPr>
            <a:spLocks noGrp="1"/>
          </p:cNvSpPr>
          <p:nvPr>
            <p:ph type="chart" sz="quarter" idx="14"/>
          </p:nvPr>
        </p:nvSpPr>
        <p:spPr>
          <a:xfrm>
            <a:off x="4727448" y="2377440"/>
            <a:ext cx="3950208" cy="3703320"/>
          </a:xfrm>
        </p:spPr>
        <p:txBody>
          <a:bodyPr anchor="t" anchorCtr="0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5"/>
          </p:nvPr>
        </p:nvSpPr>
        <p:spPr>
          <a:xfrm>
            <a:off x="6130503" y="6510528"/>
            <a:ext cx="1120689" cy="20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466344" y="6510528"/>
            <a:ext cx="468693" cy="2088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991597" y="6510528"/>
            <a:ext cx="2245379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17" name="TextBox 16" descr="CONFIDENTIAL_TAG_0xFFEE">
            <a:extLst>
              <a:ext uri="{FF2B5EF4-FFF2-40B4-BE49-F238E27FC236}">
                <a16:creationId xmlns:a16="http://schemas.microsoft.com/office/drawing/2014/main" id="{1DD5A7F1-DFF9-44C9-8CCA-8B18E822C513}"/>
              </a:ext>
            </a:extLst>
          </p:cNvPr>
          <p:cNvSpPr txBox="1"/>
          <p:nvPr userDrawn="1"/>
        </p:nvSpPr>
        <p:spPr>
          <a:xfrm>
            <a:off x="3291949" y="6539170"/>
            <a:ext cx="2558518" cy="177799"/>
          </a:xfrm>
          <a:prstGeom prst="rect">
            <a:avLst/>
          </a:prstGeom>
          <a:noFill/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652407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130503" y="6510528"/>
            <a:ext cx="1120689" cy="20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344" y="6510528"/>
            <a:ext cx="468693" cy="2088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1597" y="6510528"/>
            <a:ext cx="2245379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9" name="TextBox 8" descr="CONFIDENTIAL_TAG_0xFFEE">
            <a:extLst>
              <a:ext uri="{FF2B5EF4-FFF2-40B4-BE49-F238E27FC236}">
                <a16:creationId xmlns:a16="http://schemas.microsoft.com/office/drawing/2014/main" id="{A9ACED41-13CA-4365-98B6-7887E86C8FA0}"/>
              </a:ext>
            </a:extLst>
          </p:cNvPr>
          <p:cNvSpPr txBox="1"/>
          <p:nvPr userDrawn="1"/>
        </p:nvSpPr>
        <p:spPr>
          <a:xfrm>
            <a:off x="3291949" y="6539170"/>
            <a:ext cx="2558518" cy="177799"/>
          </a:xfrm>
          <a:prstGeom prst="rect">
            <a:avLst/>
          </a:prstGeom>
          <a:noFill/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894110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30503" y="6510528"/>
            <a:ext cx="1120689" cy="20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344" y="6510528"/>
            <a:ext cx="468693" cy="2088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1597" y="6510528"/>
            <a:ext cx="2245379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7225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white">
          <a:xfrm>
            <a:off x="0" y="3429000"/>
            <a:ext cx="9144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 userDrawn="1"/>
        </p:nvSpPr>
        <p:spPr bwMode="white">
          <a:xfrm>
            <a:off x="0" y="3429000"/>
            <a:ext cx="9144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6E1A6-289A-4980-96F9-EDEE92E5F7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59053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C7AAD5A-5DB7-4AFB-8302-F3EBAF31F90C}"/>
              </a:ext>
            </a:extLst>
          </p:cNvPr>
          <p:cNvSpPr/>
          <p:nvPr userDrawn="1"/>
        </p:nvSpPr>
        <p:spPr bwMode="white">
          <a:xfrm>
            <a:off x="-1" y="3429000"/>
            <a:ext cx="9144001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6C7464-DCDF-4A68-BEEC-1A51C0EF5294}"/>
              </a:ext>
            </a:extLst>
          </p:cNvPr>
          <p:cNvSpPr/>
          <p:nvPr userDrawn="1"/>
        </p:nvSpPr>
        <p:spPr bwMode="gray">
          <a:xfrm>
            <a:off x="1" y="3246120"/>
            <a:ext cx="9144000" cy="365760"/>
          </a:xfrm>
          <a:prstGeom prst="rect">
            <a:avLst/>
          </a:prstGeom>
          <a:solidFill>
            <a:srgbClr val="00428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BC90C9-8FEF-495A-A7C5-222769AD68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1851" y="3996133"/>
            <a:ext cx="5291222" cy="1928576"/>
          </a:xfrm>
          <a:prstGeom prst="rect">
            <a:avLst/>
          </a:prstGeom>
        </p:spPr>
      </p:pic>
      <p:sp>
        <p:nvSpPr>
          <p:cNvPr id="33" name="TextBox 32"/>
          <p:cNvSpPr txBox="1"/>
          <p:nvPr userDrawn="1"/>
        </p:nvSpPr>
        <p:spPr>
          <a:xfrm>
            <a:off x="1159271" y="6225331"/>
            <a:ext cx="6825459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0" b="1" dirty="0">
                <a:solidFill>
                  <a:schemeClr val="tx2"/>
                </a:solidFill>
              </a:rPr>
              <a:t>720.746.4844  |  neonscience@battelleecology.org</a:t>
            </a:r>
            <a:r>
              <a:rPr lang="en-US" sz="1560" b="1" baseline="0" dirty="0">
                <a:solidFill>
                  <a:schemeClr val="tx2"/>
                </a:solidFill>
              </a:rPr>
              <a:t>   |  neonscience.org</a:t>
            </a:r>
            <a:endParaRPr lang="en-US" sz="156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77308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out Image and with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 bwMode="gray">
          <a:xfrm>
            <a:off x="0" y="0"/>
            <a:ext cx="9144000" cy="5382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 bwMode="white">
          <a:xfrm flipV="1">
            <a:off x="0" y="5963439"/>
            <a:ext cx="9144000" cy="792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 userDrawn="1"/>
        </p:nvSpPr>
        <p:spPr bwMode="gray">
          <a:xfrm>
            <a:off x="0" y="5243656"/>
            <a:ext cx="9144000" cy="478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 userDrawn="1"/>
        </p:nvSpPr>
        <p:spPr bwMode="gray">
          <a:xfrm>
            <a:off x="0" y="5538524"/>
            <a:ext cx="9144000" cy="363532"/>
          </a:xfrm>
          <a:prstGeom prst="rect">
            <a:avLst/>
          </a:prstGeom>
          <a:solidFill>
            <a:srgbClr val="14141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1" name="TextBox 30"/>
          <p:cNvSpPr txBox="1"/>
          <p:nvPr userDrawn="1"/>
        </p:nvSpPr>
        <p:spPr>
          <a:xfrm>
            <a:off x="1159271" y="6225331"/>
            <a:ext cx="6825459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0" b="1" dirty="0">
                <a:solidFill>
                  <a:schemeClr val="tx2"/>
                </a:solidFill>
              </a:rPr>
              <a:t>720.746.4844  |  neonscience@battelleecology.org</a:t>
            </a:r>
            <a:r>
              <a:rPr lang="en-US" sz="1560" b="1" baseline="0" dirty="0">
                <a:solidFill>
                  <a:schemeClr val="tx2"/>
                </a:solidFill>
              </a:rPr>
              <a:t>   |  neonscience.org</a:t>
            </a:r>
            <a:endParaRPr lang="en-US" sz="1560" b="1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E2B09-0669-485C-A319-2203CB3C7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4733" y="1693333"/>
            <a:ext cx="3020220" cy="1737360"/>
          </a:xfrm>
          <a:prstGeom prst="rect">
            <a:avLst/>
          </a:prstGeom>
        </p:spPr>
      </p:pic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3E3B780-F730-4D7E-A05B-F9992D817D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794" y="1654721"/>
            <a:ext cx="191607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275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6D9C1B-AF9E-4693-BF10-277D6A6C93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371772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gray">
          <a:xfrm>
            <a:off x="1" y="2"/>
            <a:ext cx="4773613" cy="63769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90437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 bwMode="gray">
          <a:xfrm>
            <a:off x="0" y="3483864"/>
            <a:ext cx="9144000" cy="2386584"/>
          </a:xfrm>
          <a:prstGeom prst="rect">
            <a:avLst/>
          </a:prstGeom>
          <a:solidFill>
            <a:srgbClr val="424242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6344" y="5138928"/>
            <a:ext cx="8211312" cy="621243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itchFamily="34" charset="0"/>
              <a:buNone/>
              <a:defRPr lang="en-US" sz="210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66344" y="457200"/>
            <a:ext cx="3355848" cy="22479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66344" y="3483864"/>
            <a:ext cx="8211312" cy="1472184"/>
          </a:xfrm>
        </p:spPr>
        <p:txBody>
          <a:bodyPr anchor="b" anchorCtr="0">
            <a:noAutofit/>
          </a:bodyPr>
          <a:lstStyle>
            <a:lvl1pPr>
              <a:defRPr sz="4000" b="0">
                <a:solidFill>
                  <a:srgbClr val="5EAEE0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344" y="6510528"/>
            <a:ext cx="468693" cy="2088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 descr="CONFIDENTIAL_TAG_0xFFEE">
            <a:extLst>
              <a:ext uri="{FF2B5EF4-FFF2-40B4-BE49-F238E27FC236}">
                <a16:creationId xmlns:a16="http://schemas.microsoft.com/office/drawing/2014/main" id="{DDDFCC63-7F7E-4941-8A8C-42A20F027FF9}"/>
              </a:ext>
            </a:extLst>
          </p:cNvPr>
          <p:cNvSpPr txBox="1"/>
          <p:nvPr userDrawn="1"/>
        </p:nvSpPr>
        <p:spPr>
          <a:xfrm>
            <a:off x="3291949" y="6539170"/>
            <a:ext cx="2558518" cy="177799"/>
          </a:xfrm>
          <a:prstGeom prst="rect">
            <a:avLst/>
          </a:prstGeom>
          <a:noFill/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516D27-9253-47A2-BC58-9DCFA4524B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9848" y="414338"/>
            <a:ext cx="2505831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5230DA-EBB3-3A47-A4B7-C2E1331C57F2}"/>
              </a:ext>
            </a:extLst>
          </p:cNvPr>
          <p:cNvSpPr/>
          <p:nvPr userDrawn="1"/>
        </p:nvSpPr>
        <p:spPr bwMode="auto">
          <a:xfrm>
            <a:off x="7616142" y="6452653"/>
            <a:ext cx="1527858" cy="34747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69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 bwMode="gray">
          <a:xfrm>
            <a:off x="0" y="-1"/>
            <a:ext cx="9144000" cy="6072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 userDrawn="1"/>
        </p:nvSpPr>
        <p:spPr bwMode="gray">
          <a:xfrm>
            <a:off x="0" y="5918944"/>
            <a:ext cx="9144000" cy="50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 userDrawn="1"/>
        </p:nvSpPr>
        <p:spPr bwMode="gray">
          <a:xfrm>
            <a:off x="0" y="5717788"/>
            <a:ext cx="9144000" cy="478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 bwMode="gray">
          <a:xfrm>
            <a:off x="0" y="6012656"/>
            <a:ext cx="9144000" cy="363532"/>
          </a:xfrm>
          <a:prstGeom prst="rect">
            <a:avLst/>
          </a:prstGeom>
          <a:solidFill>
            <a:srgbClr val="14141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66344" y="342901"/>
            <a:ext cx="8211312" cy="2343150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40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6344" y="2871216"/>
            <a:ext cx="8211312" cy="323165"/>
          </a:xfrm>
        </p:spPr>
        <p:txBody>
          <a:bodyPr vert="horz" wrap="square" lIns="0" tIns="0" rIns="0" bIns="0" rtlCol="0">
            <a:spAutoFit/>
          </a:bodyPr>
          <a:lstStyle>
            <a:lvl1pPr marL="228600" indent="-228600">
              <a:buNone/>
              <a:defRPr lang="en-US" sz="210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66344" y="4560889"/>
            <a:ext cx="8211312" cy="11620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130503" y="6510528"/>
            <a:ext cx="1120689" cy="20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344" y="6510528"/>
            <a:ext cx="468693" cy="2088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1597" y="6510528"/>
            <a:ext cx="2245379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12" name="TextBox 11" descr="CONFIDENTIAL_TAG_0xFFEE">
            <a:extLst>
              <a:ext uri="{FF2B5EF4-FFF2-40B4-BE49-F238E27FC236}">
                <a16:creationId xmlns:a16="http://schemas.microsoft.com/office/drawing/2014/main" id="{D2F3DBB0-10D0-4DB2-8863-03D25099BF1D}"/>
              </a:ext>
            </a:extLst>
          </p:cNvPr>
          <p:cNvSpPr txBox="1"/>
          <p:nvPr userDrawn="1"/>
        </p:nvSpPr>
        <p:spPr>
          <a:xfrm>
            <a:off x="3291949" y="6539170"/>
            <a:ext cx="2558518" cy="177799"/>
          </a:xfrm>
          <a:prstGeom prst="rect">
            <a:avLst/>
          </a:prstGeom>
          <a:noFill/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A1FD66-7238-42BB-8324-E05382CDE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9848" y="414338"/>
            <a:ext cx="2505831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AE2C03-7437-1241-94EE-75578D4A9D7F}"/>
              </a:ext>
            </a:extLst>
          </p:cNvPr>
          <p:cNvSpPr/>
          <p:nvPr userDrawn="1"/>
        </p:nvSpPr>
        <p:spPr bwMode="auto">
          <a:xfrm>
            <a:off x="7616142" y="6452653"/>
            <a:ext cx="1527858" cy="34747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93078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 bwMode="gray">
          <a:xfrm>
            <a:off x="0" y="5918944"/>
            <a:ext cx="9144000" cy="50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 bwMode="gray">
          <a:xfrm>
            <a:off x="0" y="6019799"/>
            <a:ext cx="9144000" cy="242207"/>
          </a:xfrm>
          <a:prstGeom prst="rect">
            <a:avLst/>
          </a:prstGeom>
          <a:solidFill>
            <a:srgbClr val="00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 userDrawn="1"/>
        </p:nvSpPr>
        <p:spPr bwMode="gray">
          <a:xfrm>
            <a:off x="0" y="6139542"/>
            <a:ext cx="9144000" cy="236645"/>
          </a:xfrm>
          <a:prstGeom prst="rect">
            <a:avLst/>
          </a:prstGeom>
          <a:solidFill>
            <a:srgbClr val="14141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6344" y="342901"/>
            <a:ext cx="8211312" cy="2343150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4000" b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344" y="2871216"/>
            <a:ext cx="8211312" cy="320040"/>
          </a:xfrm>
        </p:spPr>
        <p:txBody>
          <a:bodyPr vert="horz" wrap="square" lIns="0" tIns="0" rIns="0" bIns="0" rtlCol="0">
            <a:spAutoFit/>
          </a:bodyPr>
          <a:lstStyle>
            <a:lvl1pPr marL="228600" indent="-228600">
              <a:buNone/>
              <a:defRPr lang="en-US" sz="2100" dirty="0">
                <a:solidFill>
                  <a:schemeClr val="accent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6344" y="4560889"/>
            <a:ext cx="8211312" cy="11620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130503" y="6510528"/>
            <a:ext cx="1120689" cy="20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344" y="6510528"/>
            <a:ext cx="468693" cy="2088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1597" y="6510528"/>
            <a:ext cx="2245379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12" name="TextBox 11" descr="CONFIDENTIAL_TAG_0xFFEE">
            <a:extLst>
              <a:ext uri="{FF2B5EF4-FFF2-40B4-BE49-F238E27FC236}">
                <a16:creationId xmlns:a16="http://schemas.microsoft.com/office/drawing/2014/main" id="{426DE119-4FF0-4529-B968-125DE63ED2E9}"/>
              </a:ext>
            </a:extLst>
          </p:cNvPr>
          <p:cNvSpPr txBox="1"/>
          <p:nvPr userDrawn="1"/>
        </p:nvSpPr>
        <p:spPr>
          <a:xfrm>
            <a:off x="3291949" y="6539170"/>
            <a:ext cx="2558518" cy="177799"/>
          </a:xfrm>
          <a:prstGeom prst="rect">
            <a:avLst/>
          </a:prstGeom>
          <a:noFill/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B04359-DEFE-48B9-A1EA-59DB158983D2}"/>
              </a:ext>
            </a:extLst>
          </p:cNvPr>
          <p:cNvSpPr/>
          <p:nvPr userDrawn="1"/>
        </p:nvSpPr>
        <p:spPr bwMode="auto">
          <a:xfrm>
            <a:off x="7120467" y="262467"/>
            <a:ext cx="1651000" cy="69426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FFD27F8-18D7-47DB-91BB-8B427C060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946" y="414338"/>
            <a:ext cx="2508739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42E9D0A-CAC1-2D43-A728-BCD527484F5C}"/>
              </a:ext>
            </a:extLst>
          </p:cNvPr>
          <p:cNvSpPr/>
          <p:nvPr userDrawn="1"/>
        </p:nvSpPr>
        <p:spPr bwMode="auto">
          <a:xfrm>
            <a:off x="7616142" y="6452653"/>
            <a:ext cx="1527858" cy="34747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20491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6344" y="1481328"/>
            <a:ext cx="8211312" cy="46360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30503" y="6510528"/>
            <a:ext cx="1120689" cy="20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344" y="6510528"/>
            <a:ext cx="468693" cy="2088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1597" y="6510528"/>
            <a:ext cx="2245379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10" name="TextBox 9" descr="CONFIDENTIAL_TAG_0xFFEE">
            <a:extLst>
              <a:ext uri="{FF2B5EF4-FFF2-40B4-BE49-F238E27FC236}">
                <a16:creationId xmlns:a16="http://schemas.microsoft.com/office/drawing/2014/main" id="{09E5C97F-E7D4-495C-A18A-0547BA84ED26}"/>
              </a:ext>
            </a:extLst>
          </p:cNvPr>
          <p:cNvSpPr txBox="1"/>
          <p:nvPr userDrawn="1"/>
        </p:nvSpPr>
        <p:spPr>
          <a:xfrm>
            <a:off x="3291949" y="6539170"/>
            <a:ext cx="2558518" cy="177799"/>
          </a:xfrm>
          <a:prstGeom prst="rect">
            <a:avLst/>
          </a:prstGeom>
          <a:noFill/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678315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44" y="420624"/>
            <a:ext cx="8211312" cy="531738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6344" y="1481328"/>
            <a:ext cx="8211312" cy="46360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905256"/>
            <a:ext cx="8211312" cy="44849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130503" y="6510528"/>
            <a:ext cx="1120689" cy="20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344" y="6510528"/>
            <a:ext cx="468693" cy="2088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1597" y="6510528"/>
            <a:ext cx="2245379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12" name="TextBox 11" descr="CONFIDENTIAL_TAG_0xFFEE">
            <a:extLst>
              <a:ext uri="{FF2B5EF4-FFF2-40B4-BE49-F238E27FC236}">
                <a16:creationId xmlns:a16="http://schemas.microsoft.com/office/drawing/2014/main" id="{AFF2F103-2DA8-4F36-92EB-91494E33C7D8}"/>
              </a:ext>
            </a:extLst>
          </p:cNvPr>
          <p:cNvSpPr txBox="1"/>
          <p:nvPr userDrawn="1"/>
        </p:nvSpPr>
        <p:spPr>
          <a:xfrm>
            <a:off x="3291949" y="6539170"/>
            <a:ext cx="2558518" cy="177799"/>
          </a:xfrm>
          <a:prstGeom prst="rect">
            <a:avLst/>
          </a:prstGeom>
          <a:noFill/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721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44" y="420624"/>
            <a:ext cx="8211312" cy="963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6344" y="1481328"/>
            <a:ext cx="3950208" cy="4636008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7448" y="1481328"/>
            <a:ext cx="3950208" cy="4636008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130503" y="6510528"/>
            <a:ext cx="1120689" cy="20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344" y="6510528"/>
            <a:ext cx="468693" cy="2088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1597" y="6510528"/>
            <a:ext cx="2245379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11" name="TextBox 10" descr="CONFIDENTIAL_TAG_0xFFEE">
            <a:extLst>
              <a:ext uri="{FF2B5EF4-FFF2-40B4-BE49-F238E27FC236}">
                <a16:creationId xmlns:a16="http://schemas.microsoft.com/office/drawing/2014/main" id="{A26CFADA-2607-4DE5-8F68-17C932F13D4B}"/>
              </a:ext>
            </a:extLst>
          </p:cNvPr>
          <p:cNvSpPr txBox="1"/>
          <p:nvPr userDrawn="1"/>
        </p:nvSpPr>
        <p:spPr>
          <a:xfrm>
            <a:off x="3291949" y="6539170"/>
            <a:ext cx="2558518" cy="177799"/>
          </a:xfrm>
          <a:prstGeom prst="rect">
            <a:avLst/>
          </a:prstGeom>
          <a:noFill/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434770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gray">
          <a:xfrm>
            <a:off x="0" y="0"/>
            <a:ext cx="9144000" cy="6072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0" y="5918944"/>
            <a:ext cx="9144000" cy="50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0" y="5717789"/>
            <a:ext cx="9144000" cy="478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0" y="6012657"/>
            <a:ext cx="9144000" cy="363532"/>
          </a:xfrm>
          <a:prstGeom prst="rect">
            <a:avLst/>
          </a:prstGeom>
          <a:solidFill>
            <a:srgbClr val="14141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6344" y="3328416"/>
            <a:ext cx="8211312" cy="1329267"/>
          </a:xfrm>
        </p:spPr>
        <p:txBody>
          <a:bodyPr>
            <a:noAutofit/>
          </a:bodyPr>
          <a:lstStyle>
            <a:lvl1pPr marL="0" indent="0" algn="l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66344" y="1972855"/>
            <a:ext cx="8211312" cy="1165224"/>
          </a:xfrm>
        </p:spPr>
        <p:txBody>
          <a:bodyPr anchor="b" anchorCtr="0"/>
          <a:lstStyle>
            <a:lvl1pPr>
              <a:defRPr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Section Header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130503" y="6510528"/>
            <a:ext cx="1120689" cy="20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344" y="6510528"/>
            <a:ext cx="468693" cy="2088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1597" y="6510528"/>
            <a:ext cx="2245379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14" name="TextBox 13" descr="CONFIDENTIAL_TAG_0xFFEE">
            <a:extLst>
              <a:ext uri="{FF2B5EF4-FFF2-40B4-BE49-F238E27FC236}">
                <a16:creationId xmlns:a16="http://schemas.microsoft.com/office/drawing/2014/main" id="{D5171E5E-27C8-4C68-922B-D4DC4DAB0B98}"/>
              </a:ext>
            </a:extLst>
          </p:cNvPr>
          <p:cNvSpPr txBox="1"/>
          <p:nvPr userDrawn="1"/>
        </p:nvSpPr>
        <p:spPr>
          <a:xfrm>
            <a:off x="3291949" y="6539170"/>
            <a:ext cx="2558518" cy="177799"/>
          </a:xfrm>
          <a:prstGeom prst="rect">
            <a:avLst/>
          </a:prstGeom>
          <a:noFill/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BBEB1D-41C8-444C-8331-84652D431E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9848" y="414338"/>
            <a:ext cx="2505831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138699-F3EF-0E4A-B2E2-BC067838F492}"/>
              </a:ext>
            </a:extLst>
          </p:cNvPr>
          <p:cNvSpPr/>
          <p:nvPr userDrawn="1"/>
        </p:nvSpPr>
        <p:spPr bwMode="auto">
          <a:xfrm>
            <a:off x="7616142" y="6452653"/>
            <a:ext cx="1527858" cy="34747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91143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 userDrawn="1"/>
        </p:nvGrpSpPr>
        <p:grpSpPr>
          <a:xfrm>
            <a:off x="453543" y="3563772"/>
            <a:ext cx="8236914" cy="45719"/>
            <a:chOff x="453543" y="3563772"/>
            <a:chExt cx="8236914" cy="45719"/>
          </a:xfrm>
        </p:grpSpPr>
        <p:sp>
          <p:nvSpPr>
            <p:cNvPr id="24" name="Rectangle 23"/>
            <p:cNvSpPr/>
            <p:nvPr/>
          </p:nvSpPr>
          <p:spPr bwMode="auto">
            <a:xfrm flipH="1">
              <a:off x="4572000" y="3563772"/>
              <a:ext cx="4118457" cy="4571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79000">
                  <a:schemeClr val="bg2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 flipH="1">
              <a:off x="453543" y="3563772"/>
              <a:ext cx="4118457" cy="4571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79000">
                  <a:schemeClr val="bg2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4547705" y="1233839"/>
            <a:ext cx="48589" cy="4822179"/>
            <a:chOff x="4547705" y="1233839"/>
            <a:chExt cx="48589" cy="4822179"/>
          </a:xfrm>
        </p:grpSpPr>
        <p:sp>
          <p:nvSpPr>
            <p:cNvPr id="32" name="Rectangle 31"/>
            <p:cNvSpPr/>
            <p:nvPr/>
          </p:nvSpPr>
          <p:spPr bwMode="auto">
            <a:xfrm rot="5400000" flipH="1">
              <a:off x="3366455" y="4826179"/>
              <a:ext cx="2411089" cy="4858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79000">
                  <a:schemeClr val="bg2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 rot="5400000" flipH="1">
              <a:off x="3366455" y="2415089"/>
              <a:ext cx="2411089" cy="4858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79000">
                  <a:schemeClr val="bg2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44" y="1865376"/>
            <a:ext cx="3857625" cy="1664208"/>
          </a:xfrm>
        </p:spPr>
        <p:txBody>
          <a:bodyPr>
            <a:noAutofit/>
          </a:bodyPr>
          <a:lstStyle>
            <a:lvl1pPr marL="171450" indent="-171450"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1400"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 sz="1200"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28032" y="1865376"/>
            <a:ext cx="3858768" cy="1664208"/>
          </a:xfrm>
        </p:spPr>
        <p:txBody>
          <a:bodyPr>
            <a:noAutofit/>
          </a:bodyPr>
          <a:lstStyle>
            <a:lvl1pPr marL="171450" indent="-171450"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1400"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 sz="1200"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66344" y="4169664"/>
            <a:ext cx="3857625" cy="1660672"/>
          </a:xfrm>
        </p:spPr>
        <p:txBody>
          <a:bodyPr/>
          <a:lstStyle>
            <a:lvl1pPr marL="171450" indent="-171450"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1400"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 sz="1200"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24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828032" y="4169664"/>
            <a:ext cx="3858768" cy="1664208"/>
          </a:xfrm>
        </p:spPr>
        <p:txBody>
          <a:bodyPr/>
          <a:lstStyle>
            <a:lvl1pPr marL="171450" indent="-171450"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1400"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 sz="1200"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itle 27"/>
          <p:cNvSpPr>
            <a:spLocks noGrp="1"/>
          </p:cNvSpPr>
          <p:nvPr userDrawn="1">
            <p:ph type="title" hasCustomPrompt="1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" name="Text Placeholder 39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66344" y="1481328"/>
            <a:ext cx="3858820" cy="30467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marL="287337" indent="0">
              <a:buNone/>
              <a:defRPr b="1">
                <a:solidFill>
                  <a:schemeClr val="accent2"/>
                </a:solidFill>
              </a:defRPr>
            </a:lvl2pPr>
            <a:lvl3pPr marL="515938" indent="0">
              <a:buNone/>
              <a:defRPr b="1">
                <a:solidFill>
                  <a:schemeClr val="accent2"/>
                </a:solidFill>
              </a:defRPr>
            </a:lvl3pPr>
            <a:lvl4pPr marL="742950" indent="0">
              <a:buNone/>
              <a:defRPr b="1">
                <a:solidFill>
                  <a:schemeClr val="accent2"/>
                </a:solidFill>
              </a:defRPr>
            </a:lvl4pPr>
            <a:lvl5pPr marL="973138" indent="0">
              <a:buNone/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Text Placeholder 39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828032" y="1481328"/>
            <a:ext cx="3858768" cy="30467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marL="287337" indent="0">
              <a:buNone/>
              <a:defRPr b="1">
                <a:solidFill>
                  <a:schemeClr val="accent2"/>
                </a:solidFill>
              </a:defRPr>
            </a:lvl2pPr>
            <a:lvl3pPr marL="515938" indent="0">
              <a:buNone/>
              <a:defRPr b="1">
                <a:solidFill>
                  <a:schemeClr val="accent2"/>
                </a:solidFill>
              </a:defRPr>
            </a:lvl3pPr>
            <a:lvl4pPr marL="742950" indent="0">
              <a:buNone/>
              <a:defRPr b="1">
                <a:solidFill>
                  <a:schemeClr val="accent2"/>
                </a:solidFill>
              </a:defRPr>
            </a:lvl4pPr>
            <a:lvl5pPr marL="973138" indent="0">
              <a:buNone/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Text Placeholder 39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66344" y="3767328"/>
            <a:ext cx="3860479" cy="30467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marL="287337" indent="0">
              <a:buNone/>
              <a:defRPr b="1">
                <a:solidFill>
                  <a:schemeClr val="accent2"/>
                </a:solidFill>
              </a:defRPr>
            </a:lvl2pPr>
            <a:lvl3pPr marL="515938" indent="0">
              <a:buNone/>
              <a:defRPr b="1">
                <a:solidFill>
                  <a:schemeClr val="accent2"/>
                </a:solidFill>
              </a:defRPr>
            </a:lvl3pPr>
            <a:lvl4pPr marL="742950" indent="0">
              <a:buNone/>
              <a:defRPr b="1">
                <a:solidFill>
                  <a:schemeClr val="accent2"/>
                </a:solidFill>
              </a:defRPr>
            </a:lvl4pPr>
            <a:lvl5pPr marL="973138" indent="0">
              <a:buNone/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Text Placeholder 39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828032" y="3767328"/>
            <a:ext cx="3858768" cy="30467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marL="287337" indent="0">
              <a:buNone/>
              <a:defRPr b="1">
                <a:solidFill>
                  <a:schemeClr val="accent2"/>
                </a:solidFill>
              </a:defRPr>
            </a:lvl2pPr>
            <a:lvl3pPr marL="515938" indent="0">
              <a:buNone/>
              <a:defRPr b="1">
                <a:solidFill>
                  <a:schemeClr val="accent2"/>
                </a:solidFill>
              </a:defRPr>
            </a:lvl3pPr>
            <a:lvl4pPr marL="742950" indent="0">
              <a:buNone/>
              <a:defRPr b="1">
                <a:solidFill>
                  <a:schemeClr val="accent2"/>
                </a:solidFill>
              </a:defRPr>
            </a:lvl4pPr>
            <a:lvl5pPr marL="973138" indent="0">
              <a:buNone/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2"/>
          </p:nvPr>
        </p:nvSpPr>
        <p:spPr>
          <a:xfrm>
            <a:off x="6130503" y="6510528"/>
            <a:ext cx="1120689" cy="20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23"/>
          </p:nvPr>
        </p:nvSpPr>
        <p:spPr>
          <a:xfrm>
            <a:off x="466344" y="6510528"/>
            <a:ext cx="468693" cy="2088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1597" y="6510528"/>
            <a:ext cx="2245379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29" name="TextBox 28" descr="CONFIDENTIAL_TAG_0xFFEE">
            <a:extLst>
              <a:ext uri="{FF2B5EF4-FFF2-40B4-BE49-F238E27FC236}">
                <a16:creationId xmlns:a16="http://schemas.microsoft.com/office/drawing/2014/main" id="{57B42D6A-42E6-4167-9F2C-BA5BE7E80EC7}"/>
              </a:ext>
            </a:extLst>
          </p:cNvPr>
          <p:cNvSpPr txBox="1"/>
          <p:nvPr userDrawn="1"/>
        </p:nvSpPr>
        <p:spPr>
          <a:xfrm>
            <a:off x="3291949" y="6539170"/>
            <a:ext cx="2558518" cy="177799"/>
          </a:xfrm>
          <a:prstGeom prst="rect">
            <a:avLst/>
          </a:prstGeom>
          <a:noFill/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464056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>
            <a:off x="461962" y="6192078"/>
            <a:ext cx="8319275" cy="123966"/>
          </a:xfrm>
          <a:prstGeom prst="rect">
            <a:avLst/>
          </a:prstGeom>
          <a:solidFill>
            <a:srgbClr val="00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461962" y="6252068"/>
            <a:ext cx="8319275" cy="123967"/>
          </a:xfrm>
          <a:prstGeom prst="rect">
            <a:avLst/>
          </a:prstGeom>
          <a:solidFill>
            <a:srgbClr val="14141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/>
          <p:cNvSpPr/>
          <p:nvPr userDrawn="1"/>
        </p:nvSpPr>
        <p:spPr bwMode="white">
          <a:xfrm>
            <a:off x="8699086" y="6181821"/>
            <a:ext cx="109538" cy="221456"/>
          </a:xfrm>
          <a:custGeom>
            <a:avLst/>
            <a:gdLst>
              <a:gd name="connsiteX0" fmla="*/ 0 w 402431"/>
              <a:gd name="connsiteY0" fmla="*/ 321468 h 340518"/>
              <a:gd name="connsiteX1" fmla="*/ 114300 w 402431"/>
              <a:gd name="connsiteY1" fmla="*/ 0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40518"/>
              <a:gd name="connsiteX1" fmla="*/ 76200 w 402431"/>
              <a:gd name="connsiteY1" fmla="*/ 100013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40518"/>
              <a:gd name="connsiteX1" fmla="*/ 76200 w 402431"/>
              <a:gd name="connsiteY1" fmla="*/ 100013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40518"/>
              <a:gd name="connsiteX1" fmla="*/ 76200 w 402431"/>
              <a:gd name="connsiteY1" fmla="*/ 100013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21468"/>
              <a:gd name="connsiteX1" fmla="*/ 76200 w 402431"/>
              <a:gd name="connsiteY1" fmla="*/ 100013 h 321468"/>
              <a:gd name="connsiteX2" fmla="*/ 402431 w 402431"/>
              <a:gd name="connsiteY2" fmla="*/ 0 h 321468"/>
              <a:gd name="connsiteX3" fmla="*/ 104775 w 402431"/>
              <a:gd name="connsiteY3" fmla="*/ 319087 h 321468"/>
              <a:gd name="connsiteX4" fmla="*/ 0 w 402431"/>
              <a:gd name="connsiteY4" fmla="*/ 321468 h 321468"/>
              <a:gd name="connsiteX0" fmla="*/ 0 w 109537"/>
              <a:gd name="connsiteY0" fmla="*/ 221455 h 221455"/>
              <a:gd name="connsiteX1" fmla="*/ 76200 w 109537"/>
              <a:gd name="connsiteY1" fmla="*/ 0 h 221455"/>
              <a:gd name="connsiteX2" fmla="*/ 109537 w 109537"/>
              <a:gd name="connsiteY2" fmla="*/ 14287 h 221455"/>
              <a:gd name="connsiteX3" fmla="*/ 104775 w 109537"/>
              <a:gd name="connsiteY3" fmla="*/ 219074 h 221455"/>
              <a:gd name="connsiteX4" fmla="*/ 0 w 109537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14287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4762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4762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4762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09537"/>
              <a:gd name="connsiteY0" fmla="*/ 221456 h 221456"/>
              <a:gd name="connsiteX1" fmla="*/ 76200 w 109537"/>
              <a:gd name="connsiteY1" fmla="*/ 1 h 221456"/>
              <a:gd name="connsiteX2" fmla="*/ 109537 w 109537"/>
              <a:gd name="connsiteY2" fmla="*/ 0 h 221456"/>
              <a:gd name="connsiteX3" fmla="*/ 104775 w 109537"/>
              <a:gd name="connsiteY3" fmla="*/ 219075 h 221456"/>
              <a:gd name="connsiteX4" fmla="*/ 0 w 109537"/>
              <a:gd name="connsiteY4" fmla="*/ 221456 h 221456"/>
              <a:gd name="connsiteX0" fmla="*/ 0 w 109538"/>
              <a:gd name="connsiteY0" fmla="*/ 221456 h 221456"/>
              <a:gd name="connsiteX1" fmla="*/ 76200 w 109538"/>
              <a:gd name="connsiteY1" fmla="*/ 1 h 221456"/>
              <a:gd name="connsiteX2" fmla="*/ 109537 w 109538"/>
              <a:gd name="connsiteY2" fmla="*/ 0 h 221456"/>
              <a:gd name="connsiteX3" fmla="*/ 109538 w 109538"/>
              <a:gd name="connsiteY3" fmla="*/ 219075 h 221456"/>
              <a:gd name="connsiteX4" fmla="*/ 0 w 109538"/>
              <a:gd name="connsiteY4" fmla="*/ 221456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38" h="221456">
                <a:moveTo>
                  <a:pt x="0" y="221456"/>
                </a:moveTo>
                <a:lnTo>
                  <a:pt x="76200" y="1"/>
                </a:lnTo>
                <a:lnTo>
                  <a:pt x="109537" y="0"/>
                </a:lnTo>
                <a:cubicBezTo>
                  <a:pt x="109537" y="73025"/>
                  <a:pt x="109538" y="146050"/>
                  <a:pt x="109538" y="219075"/>
                </a:cubicBezTo>
                <a:lnTo>
                  <a:pt x="0" y="221456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53753487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6344" y="420624"/>
            <a:ext cx="6637189" cy="96332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44" y="1481328"/>
            <a:ext cx="8211312" cy="46360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30503" y="6510528"/>
            <a:ext cx="1120689" cy="20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344" y="6510528"/>
            <a:ext cx="468693" cy="2088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1597" y="6510528"/>
            <a:ext cx="2245379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pPr algn="l"/>
            <a:endParaRPr lang="en-US" dirty="0"/>
          </a:p>
        </p:txBody>
      </p:sp>
      <p:pic>
        <p:nvPicPr>
          <p:cNvPr id="16" name="Picture 1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F8132B6-B68B-4AF7-8A1E-5C978A21A8D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4344" y="6438502"/>
            <a:ext cx="923312" cy="33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9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22" r:id="rId2"/>
    <p:sldLayoutId id="2147483684" r:id="rId3"/>
    <p:sldLayoutId id="2147483704" r:id="rId4"/>
    <p:sldLayoutId id="2147483685" r:id="rId5"/>
    <p:sldLayoutId id="2147483686" r:id="rId6"/>
    <p:sldLayoutId id="2147483687" r:id="rId7"/>
    <p:sldLayoutId id="2147483688" r:id="rId8"/>
    <p:sldLayoutId id="2147483699" r:id="rId9"/>
    <p:sldLayoutId id="2147483705" r:id="rId10"/>
    <p:sldLayoutId id="2147483700" r:id="rId11"/>
    <p:sldLayoutId id="2147483701" r:id="rId12"/>
    <p:sldLayoutId id="2147483718" r:id="rId13"/>
    <p:sldLayoutId id="2147483702" r:id="rId14"/>
    <p:sldLayoutId id="2147483703" r:id="rId15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SzPct val="11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69863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228600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Font typeface="Arial" pitchFamily="34" charset="0"/>
        <a:buChar char="−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71450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Font typeface="Arial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01738" indent="-228600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93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467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261" userDrawn="1">
          <p15:clr>
            <a:srgbClr val="F26B43"/>
          </p15:clr>
        </p15:guide>
        <p15:guide id="6" orient="horz" pos="875" userDrawn="1">
          <p15:clr>
            <a:srgbClr val="F26B43"/>
          </p15:clr>
        </p15:guide>
        <p15:guide id="7" orient="horz" pos="928" userDrawn="1">
          <p15:clr>
            <a:srgbClr val="F26B43"/>
          </p15:clr>
        </p15:guide>
        <p15:guide id="8" orient="horz" pos="3856" userDrawn="1">
          <p15:clr>
            <a:srgbClr val="F26B43"/>
          </p15:clr>
        </p15:guide>
        <p15:guide id="10" orient="horz" pos="4200" userDrawn="1">
          <p15:clr>
            <a:srgbClr val="F26B43"/>
          </p15:clr>
        </p15:guide>
        <p15:guide id="11" orient="horz" pos="40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 descr="&lt;TITLE&gt;{184.5,646.56,27.00008,36.72}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Mapping Accumulated Heat and Plant Phenology Data</a:t>
            </a:r>
          </a:p>
        </p:txBody>
      </p:sp>
      <p:sp>
        <p:nvSpPr>
          <p:cNvPr id="8" name="Text Placeholder 7" descr="&lt;COMPANY_NAME&gt;{91.5,646.56,359.1251,36.72}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Karlee Bradley</a:t>
            </a:r>
          </a:p>
          <a:p>
            <a:pPr lvl="0"/>
            <a:r>
              <a:rPr lang="en-US" dirty="0"/>
              <a:t>Data Visualization Intern</a:t>
            </a:r>
          </a:p>
          <a:p>
            <a:pPr lvl="0"/>
            <a:r>
              <a:rPr lang="en-US" dirty="0"/>
              <a:t>July 31, 2019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002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AGDD-years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BE2256-B42F-E840-A8BA-BEA88C926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72" y="1353750"/>
            <a:ext cx="8677656" cy="478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97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Pheno</a:t>
            </a:r>
            <a:r>
              <a:rPr lang="en-US" dirty="0"/>
              <a:t>-line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3F500-A972-A041-8864-B5C7DB38C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35" y="1353750"/>
            <a:ext cx="6638130" cy="47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0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Pheno</a:t>
            </a:r>
            <a:r>
              <a:rPr lang="en-US" dirty="0"/>
              <a:t>-area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76824E-6CBD-DD43-AA2A-7977C65E5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17" y="1353750"/>
            <a:ext cx="8823366" cy="49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1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AGDD-</a:t>
            </a:r>
            <a:r>
              <a:rPr lang="en-US" dirty="0" err="1"/>
              <a:t>tabsets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AB600-1E4C-8D4E-97AC-63497DB9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7" y="1353750"/>
            <a:ext cx="7908966" cy="493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10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Pheno</a:t>
            </a:r>
            <a:r>
              <a:rPr lang="en-US" dirty="0"/>
              <a:t>-tabs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A71CBE-CD82-864A-B241-4DD3D1AB8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4" y="1353750"/>
            <a:ext cx="7897091" cy="476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96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 Drafts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CB49A-6656-9149-82F0-682B184A0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269" y="955161"/>
            <a:ext cx="3959604" cy="2643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A101B7-E7A3-9444-895C-965D54079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995" y="3429000"/>
            <a:ext cx="4288010" cy="2851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738A23-2C24-D94C-BC1D-6117D68E7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3" y="955162"/>
            <a:ext cx="3980407" cy="299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21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Product…so far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DC446-4714-2740-85AA-9615AD6CB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93" y="1383948"/>
            <a:ext cx="6875813" cy="464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70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Product…so far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Shiny app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6834C-0862-9B4D-9871-7A592CDA4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4384"/>
            <a:ext cx="9144000" cy="532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75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Product…so far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Phenophases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2B78BA-2650-C34A-B2D7-73C2B5A28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96"/>
          <a:stretch/>
        </p:blipFill>
        <p:spPr>
          <a:xfrm>
            <a:off x="199128" y="1436994"/>
            <a:ext cx="8745744" cy="42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04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Product…so far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AGDDs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CA50B-3362-CA4B-A364-3E778CC162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70"/>
          <a:stretch/>
        </p:blipFill>
        <p:spPr>
          <a:xfrm>
            <a:off x="0" y="1645794"/>
            <a:ext cx="9144000" cy="356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0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NEON tutorials and other program tutorials</a:t>
            </a:r>
          </a:p>
          <a:p>
            <a:r>
              <a:rPr lang="en-US" dirty="0"/>
              <a:t>Plant phenology and AGDDs</a:t>
            </a:r>
          </a:p>
          <a:p>
            <a:r>
              <a:rPr lang="en-US" dirty="0"/>
              <a:t>Getting to know the data</a:t>
            </a:r>
          </a:p>
          <a:p>
            <a:r>
              <a:rPr lang="en-US"/>
              <a:t>Initial shiny </a:t>
            </a:r>
            <a:r>
              <a:rPr lang="en-US" dirty="0"/>
              <a:t>apps</a:t>
            </a:r>
          </a:p>
          <a:p>
            <a:r>
              <a:rPr lang="en-US" dirty="0"/>
              <a:t>Data story</a:t>
            </a:r>
          </a:p>
          <a:p>
            <a:r>
              <a:rPr lang="en-US" dirty="0"/>
              <a:t>Final products</a:t>
            </a:r>
          </a:p>
          <a:p>
            <a:r>
              <a:rPr lang="en-US" dirty="0"/>
              <a:t>About me!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78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Product…so far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Phenophases and AGDDs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2CFF7-7F78-B844-A17C-284F985DD7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73"/>
          <a:stretch/>
        </p:blipFill>
        <p:spPr>
          <a:xfrm>
            <a:off x="0" y="1703432"/>
            <a:ext cx="9144000" cy="359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75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Product…so far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Application Info, pt.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7F570-A2D1-DA4B-B922-203493A60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6393"/>
            <a:ext cx="9144000" cy="447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64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Product…so far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Application Info, pt.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ED5EA-B973-6C4D-BC86-FDA1E75698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50"/>
          <a:stretch/>
        </p:blipFill>
        <p:spPr>
          <a:xfrm>
            <a:off x="0" y="1674420"/>
            <a:ext cx="9144000" cy="267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0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06059C-BC56-C146-BF13-8D76162AF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66" y="152007"/>
            <a:ext cx="3276993" cy="3276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132BB0-D68A-5F4E-9E70-257B7AC6F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26" y="902286"/>
            <a:ext cx="3556412" cy="3556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E7BCBE-FEA4-D342-B067-21DAD3372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040" y="2997007"/>
            <a:ext cx="3742054" cy="338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56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1AB822-3274-9D40-9FBD-1E198128D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52" y="420624"/>
            <a:ext cx="5661295" cy="5661295"/>
          </a:xfrm>
          <a:prstGeom prst="rect">
            <a:avLst/>
          </a:prstGeom>
        </p:spPr>
      </p:pic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139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803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 and New Programs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AFB4E-FC82-E446-8BC5-ED6B7E4269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29"/>
          <a:stretch/>
        </p:blipFill>
        <p:spPr>
          <a:xfrm>
            <a:off x="1145968" y="1050614"/>
            <a:ext cx="6852063" cy="963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1D2050-152A-2945-9D65-F32C31E72B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50"/>
          <a:stretch/>
        </p:blipFill>
        <p:spPr>
          <a:xfrm>
            <a:off x="1080654" y="2253342"/>
            <a:ext cx="6917512" cy="1499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730228-8954-1747-B0B1-382DA7D26F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71"/>
          <a:stretch/>
        </p:blipFill>
        <p:spPr>
          <a:xfrm>
            <a:off x="1145967" y="4089113"/>
            <a:ext cx="6852063" cy="149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6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B80CA-56F6-E64E-AF8B-EADABFD42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2286"/>
            <a:ext cx="6139543" cy="1292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97FA1-AC2D-8044-BDF2-750320D17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811" y="2194822"/>
            <a:ext cx="6637189" cy="1597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D44CB9-0E34-8E40-A173-A8A252C34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322" y="3792801"/>
            <a:ext cx="3871356" cy="258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1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Phenology: </a:t>
            </a:r>
            <a:r>
              <a:rPr lang="en-US" dirty="0"/>
              <a:t>the study of cyclic and seasonal natural phenomena</a:t>
            </a:r>
          </a:p>
          <a:p>
            <a:r>
              <a:rPr lang="en-US" b="1" dirty="0"/>
              <a:t>Plant phenology:</a:t>
            </a:r>
            <a:r>
              <a:rPr lang="en-US" dirty="0"/>
              <a:t> the transition of plants through phenophases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7337" lvl="1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D6C3B-1F3E-CA40-90F3-95D78736D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3" y="3162108"/>
            <a:ext cx="2307181" cy="13040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A619DC-1D7E-814F-A1C0-204C666F0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19" y="4573731"/>
            <a:ext cx="1616364" cy="2268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5417AA-50B4-BA46-A1D7-DA4E44B3E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751" y="4006575"/>
            <a:ext cx="1466396" cy="2139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942E26-696C-DD4E-B01B-D6EE84980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8982" y="2727792"/>
            <a:ext cx="2289806" cy="2557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5D31BF-BC10-F34B-96F7-70CA2FB4B9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172" y="2827727"/>
            <a:ext cx="2678526" cy="2046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E641E2-1DFC-9B4F-8CC4-0B8D8FA8F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3592" y="5285358"/>
            <a:ext cx="3186051" cy="115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8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Growing Degree Days (GDDs):</a:t>
                </a:r>
                <a:r>
                  <a:rPr lang="en-US" dirty="0"/>
                  <a:t> the number of degrees the average daily temperature exceeds the temperature below which the organism remains developmentally inactive</a:t>
                </a:r>
              </a:p>
              <a:p>
                <a:r>
                  <a:rPr lang="en-US" dirty="0"/>
                  <a:t>GDD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Ex: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87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50=26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 </a:t>
                </a:r>
                <a:r>
                  <a:rPr lang="en-US" b="1" dirty="0"/>
                  <a:t>Accumulated Growing Degree Days (AGDDs): </a:t>
                </a:r>
                <a:r>
                  <a:rPr lang="en-US" dirty="0"/>
                  <a:t>the annual accumulation of heat as GDDs</a:t>
                </a:r>
              </a:p>
            </p:txBody>
          </p:sp>
        </mc:Choice>
        <mc:Fallback xmlns="">
          <p:sp>
            <p:nvSpPr>
              <p:cNvPr id="18" name="Content Placeholder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318" t="-2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9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Know Plant Phenology and AGDDs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E99E4-9BBA-444E-9380-44EBBE4BE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3" y="1652093"/>
            <a:ext cx="5911850" cy="2344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291F86-C4F0-6348-B1E5-E8D6E9230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508" y="2514521"/>
            <a:ext cx="3455390" cy="350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0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with Data and Doing Research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Stephanie Parker: aquatic ecosystems</a:t>
            </a:r>
          </a:p>
          <a:p>
            <a:r>
              <a:rPr lang="en-US" dirty="0"/>
              <a:t>Katie </a:t>
            </a:r>
            <a:r>
              <a:rPr lang="en-US" dirty="0" err="1"/>
              <a:t>LeVan</a:t>
            </a:r>
            <a:r>
              <a:rPr lang="en-US" dirty="0"/>
              <a:t>: insects (gypsy moth)</a:t>
            </a:r>
          </a:p>
          <a:p>
            <a:r>
              <a:rPr lang="en-US" dirty="0"/>
              <a:t>Lee </a:t>
            </a:r>
            <a:r>
              <a:rPr lang="en-US" dirty="0" err="1"/>
              <a:t>Stanish</a:t>
            </a:r>
            <a:r>
              <a:rPr lang="en-US" dirty="0"/>
              <a:t>: microbes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2418CB-FC62-3044-8C85-EE19A9DB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861" y="2001242"/>
            <a:ext cx="2671795" cy="2660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95D74C-1BE3-A240-BB40-CA022862C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8" y="2933159"/>
            <a:ext cx="3178637" cy="25270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7FC805-97C3-A949-96D4-4743D8FEC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334" y="3429000"/>
            <a:ext cx="2671527" cy="26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4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AGDD-path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5711C-1CC3-284F-B0C3-98ADBB0A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872" y="1436994"/>
            <a:ext cx="6448255" cy="469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198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fault Theme">
  <a:themeElements>
    <a:clrScheme name="Custom 1">
      <a:dk1>
        <a:srgbClr val="424242"/>
      </a:dk1>
      <a:lt1>
        <a:sysClr val="window" lastClr="FFFFFF"/>
      </a:lt1>
      <a:dk2>
        <a:srgbClr val="004280"/>
      </a:dk2>
      <a:lt2>
        <a:srgbClr val="D2D2D2"/>
      </a:lt2>
      <a:accent1>
        <a:srgbClr val="0076BE"/>
      </a:accent1>
      <a:accent2>
        <a:srgbClr val="DF6420"/>
      </a:accent2>
      <a:accent3>
        <a:srgbClr val="73B564"/>
      </a:accent3>
      <a:accent4>
        <a:srgbClr val="FAA41A"/>
      </a:accent4>
      <a:accent5>
        <a:srgbClr val="83389B"/>
      </a:accent5>
      <a:accent6>
        <a:srgbClr val="424242"/>
      </a:accent6>
      <a:hlink>
        <a:srgbClr val="004280"/>
      </a:hlink>
      <a:folHlink>
        <a:srgbClr val="005EB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0">
          <a:gsLst>
            <a:gs pos="0">
              <a:srgbClr val="EAEAEA"/>
            </a:gs>
            <a:gs pos="100000">
              <a:schemeClr val="bg2"/>
            </a:gs>
          </a:gsLst>
          <a:lin ang="5400000" scaled="1"/>
        </a:gra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ustom 1">
      <a:dk1>
        <a:srgbClr val="424242"/>
      </a:dk1>
      <a:lt1>
        <a:sysClr val="window" lastClr="FFFFFF"/>
      </a:lt1>
      <a:dk2>
        <a:srgbClr val="004280"/>
      </a:dk2>
      <a:lt2>
        <a:srgbClr val="D2D2D2"/>
      </a:lt2>
      <a:accent1>
        <a:srgbClr val="0076BE"/>
      </a:accent1>
      <a:accent2>
        <a:srgbClr val="DF6420"/>
      </a:accent2>
      <a:accent3>
        <a:srgbClr val="73B564"/>
      </a:accent3>
      <a:accent4>
        <a:srgbClr val="FAA41A"/>
      </a:accent4>
      <a:accent5>
        <a:srgbClr val="83389B"/>
      </a:accent5>
      <a:accent6>
        <a:srgbClr val="424242"/>
      </a:accent6>
      <a:hlink>
        <a:srgbClr val="004280"/>
      </a:hlink>
      <a:folHlink>
        <a:srgbClr val="005EB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stom 1">
      <a:dk1>
        <a:srgbClr val="424242"/>
      </a:dk1>
      <a:lt1>
        <a:sysClr val="window" lastClr="FFFFFF"/>
      </a:lt1>
      <a:dk2>
        <a:srgbClr val="004280"/>
      </a:dk2>
      <a:lt2>
        <a:srgbClr val="D2D2D2"/>
      </a:lt2>
      <a:accent1>
        <a:srgbClr val="0076BE"/>
      </a:accent1>
      <a:accent2>
        <a:srgbClr val="DF6420"/>
      </a:accent2>
      <a:accent3>
        <a:srgbClr val="73B564"/>
      </a:accent3>
      <a:accent4>
        <a:srgbClr val="FAA41A"/>
      </a:accent4>
      <a:accent5>
        <a:srgbClr val="83389B"/>
      </a:accent5>
      <a:accent6>
        <a:srgbClr val="424242"/>
      </a:accent6>
      <a:hlink>
        <a:srgbClr val="004280"/>
      </a:hlink>
      <a:folHlink>
        <a:srgbClr val="005EB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8441</TotalTime>
  <Words>279</Words>
  <Application>Microsoft Macintosh PowerPoint</Application>
  <PresentationFormat>On-screen Show (4:3)</PresentationFormat>
  <Paragraphs>109</Paragraphs>
  <Slides>25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 Math</vt:lpstr>
      <vt:lpstr>Wingdings</vt:lpstr>
      <vt:lpstr>Default Theme</vt:lpstr>
      <vt:lpstr>think-cell Slide</vt:lpstr>
      <vt:lpstr>Mapping Accumulated Heat and Plant Phenology Data</vt:lpstr>
      <vt:lpstr>Overview</vt:lpstr>
      <vt:lpstr>Tutorials and New Programs</vt:lpstr>
      <vt:lpstr>Project Ideas</vt:lpstr>
      <vt:lpstr>Definitions</vt:lpstr>
      <vt:lpstr>Definitions</vt:lpstr>
      <vt:lpstr>Getting to Know Plant Phenology and AGDDs</vt:lpstr>
      <vt:lpstr>Playing with Data and Doing Research</vt:lpstr>
      <vt:lpstr>Shiny Apps</vt:lpstr>
      <vt:lpstr>Shiny Apps</vt:lpstr>
      <vt:lpstr>Shiny Apps</vt:lpstr>
      <vt:lpstr>Shiny Apps</vt:lpstr>
      <vt:lpstr>Shiny Apps</vt:lpstr>
      <vt:lpstr>Shiny Apps</vt:lpstr>
      <vt:lpstr>Data Story Drafts</vt:lpstr>
      <vt:lpstr>Final Product…so far</vt:lpstr>
      <vt:lpstr>Final Product…so far</vt:lpstr>
      <vt:lpstr>Final Product…so far</vt:lpstr>
      <vt:lpstr>Final Product…so far</vt:lpstr>
      <vt:lpstr>Final Product…so far</vt:lpstr>
      <vt:lpstr>Final Product…so far</vt:lpstr>
      <vt:lpstr>Final Product…so far</vt:lpstr>
      <vt:lpstr>About Me!</vt:lpstr>
      <vt:lpstr>About Me!</vt:lpstr>
      <vt:lpstr>PowerPoint Presentation</vt:lpstr>
    </vt:vector>
  </TitlesOfParts>
  <Company>Battelle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Title of Presentation</dc:title>
  <dc:creator>www.wizkit.com</dc:creator>
  <cp:lastModifiedBy>Karlee Bradley</cp:lastModifiedBy>
  <cp:revision>178</cp:revision>
  <dcterms:created xsi:type="dcterms:W3CDTF">2014-03-04T19:43:17Z</dcterms:created>
  <dcterms:modified xsi:type="dcterms:W3CDTF">2019-07-31T17:07:58Z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Onscreen</vt:lpwstr>
  </property>
  <property fmtid="{D5CDD505-2E9C-101B-9397-08002B2CF9AE}" pid="3" name="WizKit Template Version">
    <vt:i4>5</vt:i4>
  </property>
</Properties>
</file>